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906000" type="A4"/>
  <p:notesSz cx="6797675" cy="9926638"/>
  <p:defaultTextStyle>
    <a:defPPr>
      <a:defRPr lang="ja-JP"/>
    </a:defPPr>
    <a:lvl1pPr marL="0" algn="l" defTabSz="914364" rtl="0" eaLnBrk="1" latinLnBrk="0" hangingPunct="1">
      <a:defRPr kumimoji="1" sz="1800" kern="1200">
        <a:solidFill>
          <a:schemeClr val="tx1"/>
        </a:solidFill>
        <a:latin typeface="+mn-lt"/>
        <a:ea typeface="+mn-ea"/>
        <a:cs typeface="+mn-cs"/>
      </a:defRPr>
    </a:lvl1pPr>
    <a:lvl2pPr marL="457182" algn="l" defTabSz="914364" rtl="0" eaLnBrk="1" latinLnBrk="0" hangingPunct="1">
      <a:defRPr kumimoji="1" sz="1800" kern="1200">
        <a:solidFill>
          <a:schemeClr val="tx1"/>
        </a:solidFill>
        <a:latin typeface="+mn-lt"/>
        <a:ea typeface="+mn-ea"/>
        <a:cs typeface="+mn-cs"/>
      </a:defRPr>
    </a:lvl2pPr>
    <a:lvl3pPr marL="914364" algn="l" defTabSz="914364" rtl="0" eaLnBrk="1" latinLnBrk="0" hangingPunct="1">
      <a:defRPr kumimoji="1" sz="1800" kern="1200">
        <a:solidFill>
          <a:schemeClr val="tx1"/>
        </a:solidFill>
        <a:latin typeface="+mn-lt"/>
        <a:ea typeface="+mn-ea"/>
        <a:cs typeface="+mn-cs"/>
      </a:defRPr>
    </a:lvl3pPr>
    <a:lvl4pPr marL="1371546" algn="l" defTabSz="914364" rtl="0" eaLnBrk="1" latinLnBrk="0" hangingPunct="1">
      <a:defRPr kumimoji="1" sz="1800" kern="1200">
        <a:solidFill>
          <a:schemeClr val="tx1"/>
        </a:solidFill>
        <a:latin typeface="+mn-lt"/>
        <a:ea typeface="+mn-ea"/>
        <a:cs typeface="+mn-cs"/>
      </a:defRPr>
    </a:lvl4pPr>
    <a:lvl5pPr marL="1828727" algn="l" defTabSz="914364" rtl="0" eaLnBrk="1" latinLnBrk="0" hangingPunct="1">
      <a:defRPr kumimoji="1" sz="1800" kern="1200">
        <a:solidFill>
          <a:schemeClr val="tx1"/>
        </a:solidFill>
        <a:latin typeface="+mn-lt"/>
        <a:ea typeface="+mn-ea"/>
        <a:cs typeface="+mn-cs"/>
      </a:defRPr>
    </a:lvl5pPr>
    <a:lvl6pPr marL="2285909" algn="l" defTabSz="914364" rtl="0" eaLnBrk="1" latinLnBrk="0" hangingPunct="1">
      <a:defRPr kumimoji="1" sz="1800" kern="1200">
        <a:solidFill>
          <a:schemeClr val="tx1"/>
        </a:solidFill>
        <a:latin typeface="+mn-lt"/>
        <a:ea typeface="+mn-ea"/>
        <a:cs typeface="+mn-cs"/>
      </a:defRPr>
    </a:lvl6pPr>
    <a:lvl7pPr marL="2743091" algn="l" defTabSz="914364" rtl="0" eaLnBrk="1" latinLnBrk="0" hangingPunct="1">
      <a:defRPr kumimoji="1" sz="1800" kern="1200">
        <a:solidFill>
          <a:schemeClr val="tx1"/>
        </a:solidFill>
        <a:latin typeface="+mn-lt"/>
        <a:ea typeface="+mn-ea"/>
        <a:cs typeface="+mn-cs"/>
      </a:defRPr>
    </a:lvl7pPr>
    <a:lvl8pPr marL="3200273" algn="l" defTabSz="914364" rtl="0" eaLnBrk="1" latinLnBrk="0" hangingPunct="1">
      <a:defRPr kumimoji="1" sz="1800" kern="1200">
        <a:solidFill>
          <a:schemeClr val="tx1"/>
        </a:solidFill>
        <a:latin typeface="+mn-lt"/>
        <a:ea typeface="+mn-ea"/>
        <a:cs typeface="+mn-cs"/>
      </a:defRPr>
    </a:lvl8pPr>
    <a:lvl9pPr marL="3657455" algn="l" defTabSz="914364"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6" d="100"/>
          <a:sy n="136" d="100"/>
        </p:scale>
        <p:origin x="576" y="120"/>
      </p:cViewPr>
      <p:guideLst>
        <p:guide orient="horz" pos="312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6"/>
            <a:ext cx="5829300" cy="2123369"/>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6"/>
            <a:ext cx="1543050" cy="8452202"/>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342900" y="396706"/>
            <a:ext cx="4514850" cy="8452202"/>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2"/>
            <a:ext cx="5829300" cy="1967442"/>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541735" y="4198591"/>
            <a:ext cx="5829300" cy="2166936"/>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342900" y="2311406"/>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3486150" y="2311406"/>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342902" y="2217385"/>
            <a:ext cx="3030141" cy="92410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342902"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3483771" y="2217385"/>
            <a:ext cx="3031331" cy="924101"/>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3483771"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94406"/>
            <a:ext cx="2256235" cy="1678517"/>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2681288" y="394411"/>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342901" y="2072928"/>
            <a:ext cx="2256235" cy="6775980"/>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3"/>
            <a:ext cx="4114800" cy="818622"/>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344216" y="885119"/>
            <a:ext cx="4114800" cy="59436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ja-JP" altLang="en-US"/>
          </a:p>
        </p:txBody>
      </p:sp>
      <p:sp>
        <p:nvSpPr>
          <p:cNvPr id="4" name="テキスト プレースホルダ 3"/>
          <p:cNvSpPr>
            <a:spLocks noGrp="1"/>
          </p:cNvSpPr>
          <p:nvPr>
            <p:ph type="body" sz="half" idx="2"/>
          </p:nvPr>
        </p:nvSpPr>
        <p:spPr>
          <a:xfrm>
            <a:off x="1344216" y="7752825"/>
            <a:ext cx="4114800" cy="1162578"/>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2023/3/31</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342900" y="2311406"/>
            <a:ext cx="6172200" cy="6537502"/>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342900" y="9181400"/>
            <a:ext cx="1600200" cy="527402"/>
          </a:xfrm>
          <a:prstGeom prst="rect">
            <a:avLst/>
          </a:prstGeom>
        </p:spPr>
        <p:txBody>
          <a:bodyPr vert="horz" lIns="91440" tIns="45720" rIns="91440" bIns="45720" rtlCol="0" anchor="ctr"/>
          <a:lstStyle>
            <a:lvl1pPr algn="l">
              <a:defRPr sz="1200">
                <a:solidFill>
                  <a:schemeClr val="tx1">
                    <a:tint val="75000"/>
                  </a:schemeClr>
                </a:solidFill>
              </a:defRPr>
            </a:lvl1pPr>
          </a:lstStyle>
          <a:p>
            <a:fld id="{E90ED720-0104-4369-84BC-D37694168613}" type="datetimeFigureOut">
              <a:rPr kumimoji="1" lang="ja-JP" altLang="en-US" smtClean="0"/>
              <a:t>2023/3/31</a:t>
            </a:fld>
            <a:endParaRPr kumimoji="1" lang="ja-JP" altLang="en-US"/>
          </a:p>
        </p:txBody>
      </p:sp>
      <p:sp>
        <p:nvSpPr>
          <p:cNvPr id="5" name="フッター プレースホルダ 4"/>
          <p:cNvSpPr>
            <a:spLocks noGrp="1"/>
          </p:cNvSpPr>
          <p:nvPr>
            <p:ph type="ftr" sz="quarter" idx="3"/>
          </p:nvPr>
        </p:nvSpPr>
        <p:spPr>
          <a:xfrm>
            <a:off x="2343150" y="9181400"/>
            <a:ext cx="2171700" cy="52740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4914900" y="9181400"/>
            <a:ext cx="1600200" cy="527402"/>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77" rtl="0" eaLnBrk="1" latinLnBrk="0" hangingPunct="1">
        <a:spcBef>
          <a:spcPct val="0"/>
        </a:spcBef>
        <a:buNone/>
        <a:defRPr kumimoji="1"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377" rtl="0" eaLnBrk="1" latinLnBrk="0" hangingPunct="1">
        <a:defRPr kumimoji="1" sz="1800" kern="1200">
          <a:solidFill>
            <a:schemeClr val="tx1"/>
          </a:solidFill>
          <a:latin typeface="+mn-lt"/>
          <a:ea typeface="+mn-ea"/>
          <a:cs typeface="+mn-cs"/>
        </a:defRPr>
      </a:lvl1pPr>
      <a:lvl2pPr marL="457189" algn="l" defTabSz="914377" rtl="0" eaLnBrk="1" latinLnBrk="0" hangingPunct="1">
        <a:defRPr kumimoji="1" sz="1800" kern="1200">
          <a:solidFill>
            <a:schemeClr val="tx1"/>
          </a:solidFill>
          <a:latin typeface="+mn-lt"/>
          <a:ea typeface="+mn-ea"/>
          <a:cs typeface="+mn-cs"/>
        </a:defRPr>
      </a:lvl2pPr>
      <a:lvl3pPr marL="914377" algn="l" defTabSz="914377" rtl="0" eaLnBrk="1" latinLnBrk="0" hangingPunct="1">
        <a:defRPr kumimoji="1" sz="1800" kern="1200">
          <a:solidFill>
            <a:schemeClr val="tx1"/>
          </a:solidFill>
          <a:latin typeface="+mn-lt"/>
          <a:ea typeface="+mn-ea"/>
          <a:cs typeface="+mn-cs"/>
        </a:defRPr>
      </a:lvl3pPr>
      <a:lvl4pPr marL="1371566" algn="l" defTabSz="914377" rtl="0" eaLnBrk="1" latinLnBrk="0" hangingPunct="1">
        <a:defRPr kumimoji="1" sz="1800" kern="1200">
          <a:solidFill>
            <a:schemeClr val="tx1"/>
          </a:solidFill>
          <a:latin typeface="+mn-lt"/>
          <a:ea typeface="+mn-ea"/>
          <a:cs typeface="+mn-cs"/>
        </a:defRPr>
      </a:lvl4pPr>
      <a:lvl5pPr marL="1828754" algn="l" defTabSz="914377" rtl="0" eaLnBrk="1" latinLnBrk="0" hangingPunct="1">
        <a:defRPr kumimoji="1" sz="1800" kern="1200">
          <a:solidFill>
            <a:schemeClr val="tx1"/>
          </a:solidFill>
          <a:latin typeface="+mn-lt"/>
          <a:ea typeface="+mn-ea"/>
          <a:cs typeface="+mn-cs"/>
        </a:defRPr>
      </a:lvl5pPr>
      <a:lvl6pPr marL="2285943" algn="l" defTabSz="914377" rtl="0" eaLnBrk="1" latinLnBrk="0" hangingPunct="1">
        <a:defRPr kumimoji="1" sz="1800" kern="1200">
          <a:solidFill>
            <a:schemeClr val="tx1"/>
          </a:solidFill>
          <a:latin typeface="+mn-lt"/>
          <a:ea typeface="+mn-ea"/>
          <a:cs typeface="+mn-cs"/>
        </a:defRPr>
      </a:lvl6pPr>
      <a:lvl7pPr marL="2743131" algn="l" defTabSz="914377" rtl="0" eaLnBrk="1" latinLnBrk="0" hangingPunct="1">
        <a:defRPr kumimoji="1" sz="1800" kern="1200">
          <a:solidFill>
            <a:schemeClr val="tx1"/>
          </a:solidFill>
          <a:latin typeface="+mn-lt"/>
          <a:ea typeface="+mn-ea"/>
          <a:cs typeface="+mn-cs"/>
        </a:defRPr>
      </a:lvl7pPr>
      <a:lvl8pPr marL="3200320" algn="l" defTabSz="914377" rtl="0" eaLnBrk="1" latinLnBrk="0" hangingPunct="1">
        <a:defRPr kumimoji="1" sz="1800" kern="1200">
          <a:solidFill>
            <a:schemeClr val="tx1"/>
          </a:solidFill>
          <a:latin typeface="+mn-lt"/>
          <a:ea typeface="+mn-ea"/>
          <a:cs typeface="+mn-cs"/>
        </a:defRPr>
      </a:lvl8pPr>
      <a:lvl9pPr marL="3657509" algn="l" defTabSz="914377"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平行四辺形 14">
            <a:extLst>
              <a:ext uri="{FF2B5EF4-FFF2-40B4-BE49-F238E27FC236}">
                <a16:creationId xmlns:a16="http://schemas.microsoft.com/office/drawing/2014/main" id="{10463753-BE82-49BC-9959-B9915041FB50}"/>
              </a:ext>
            </a:extLst>
          </p:cNvPr>
          <p:cNvSpPr/>
          <p:nvPr/>
        </p:nvSpPr>
        <p:spPr>
          <a:xfrm>
            <a:off x="363501" y="2779677"/>
            <a:ext cx="2705463" cy="6457066"/>
          </a:xfrm>
          <a:prstGeom prst="parallelogram">
            <a:avLst>
              <a:gd name="adj" fmla="val 48225"/>
            </a:avLst>
          </a:prstGeom>
          <a:gradFill>
            <a:gsLst>
              <a:gs pos="0">
                <a:schemeClr val="tx1">
                  <a:lumMod val="85000"/>
                  <a:lumOff val="1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15"/>
          </a:p>
        </p:txBody>
      </p:sp>
      <p:sp>
        <p:nvSpPr>
          <p:cNvPr id="14" name="平行四辺形 13">
            <a:extLst>
              <a:ext uri="{FF2B5EF4-FFF2-40B4-BE49-F238E27FC236}">
                <a16:creationId xmlns:a16="http://schemas.microsoft.com/office/drawing/2014/main" id="{52C7A935-AA9A-4E20-AF42-4466A81FCC5B}"/>
              </a:ext>
            </a:extLst>
          </p:cNvPr>
          <p:cNvSpPr/>
          <p:nvPr/>
        </p:nvSpPr>
        <p:spPr>
          <a:xfrm>
            <a:off x="4005066" y="2242793"/>
            <a:ext cx="2514309" cy="4065279"/>
          </a:xfrm>
          <a:prstGeom prst="parallelogram">
            <a:avLst>
              <a:gd name="adj" fmla="val 50485"/>
            </a:avLst>
          </a:prstGeom>
          <a:gradFill>
            <a:gsLst>
              <a:gs pos="0">
                <a:schemeClr val="tx1">
                  <a:lumMod val="85000"/>
                  <a:lumOff val="1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15"/>
          </a:p>
        </p:txBody>
      </p:sp>
      <p:sp>
        <p:nvSpPr>
          <p:cNvPr id="12" name="平行四辺形 11">
            <a:extLst>
              <a:ext uri="{FF2B5EF4-FFF2-40B4-BE49-F238E27FC236}">
                <a16:creationId xmlns:a16="http://schemas.microsoft.com/office/drawing/2014/main" id="{62614228-2161-4FC2-8942-CB294E231880}"/>
              </a:ext>
            </a:extLst>
          </p:cNvPr>
          <p:cNvSpPr/>
          <p:nvPr/>
        </p:nvSpPr>
        <p:spPr>
          <a:xfrm flipH="1">
            <a:off x="500356" y="808938"/>
            <a:ext cx="5914987" cy="8427805"/>
          </a:xfrm>
          <a:prstGeom prst="parallelogram">
            <a:avLst>
              <a:gd name="adj" fmla="val 76686"/>
            </a:avLst>
          </a:prstGeom>
          <a:gradFill>
            <a:gsLst>
              <a:gs pos="0">
                <a:schemeClr val="bg1">
                  <a:lumMod val="85000"/>
                </a:schemeClr>
              </a:gs>
              <a:gs pos="100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sz="1415"/>
          </a:p>
        </p:txBody>
      </p:sp>
      <p:sp>
        <p:nvSpPr>
          <p:cNvPr id="2" name="正方形/長方形 1">
            <a:extLst>
              <a:ext uri="{FF2B5EF4-FFF2-40B4-BE49-F238E27FC236}">
                <a16:creationId xmlns:a16="http://schemas.microsoft.com/office/drawing/2014/main" id="{9F393A35-FE39-45E1-B672-BD153B2815D1}"/>
              </a:ext>
            </a:extLst>
          </p:cNvPr>
          <p:cNvSpPr/>
          <p:nvPr/>
        </p:nvSpPr>
        <p:spPr>
          <a:xfrm>
            <a:off x="229802" y="2369609"/>
            <a:ext cx="6289573" cy="2316916"/>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08000" rtlCol="0" anchor="t" anchorCtr="0">
            <a:noAutofit/>
          </a:bodyPr>
          <a:lstStyle/>
          <a:p>
            <a:pPr>
              <a:lnSpc>
                <a:spcPct val="125000"/>
              </a:lnSpc>
            </a:pPr>
            <a:r>
              <a:rPr lang="ja-JP" altLang="en-US" sz="1200" b="1" dirty="0">
                <a:solidFill>
                  <a:schemeClr val="tx1"/>
                </a:solidFill>
                <a:latin typeface="Meiryo UI" panose="020B0604030504040204" pitchFamily="50" charset="-128"/>
                <a:ea typeface="Meiryo UI" panose="020B0604030504040204" pitchFamily="50" charset="-128"/>
              </a:rPr>
              <a:t>信用金庫はどんなとこ？</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1200" dirty="0">
                <a:solidFill>
                  <a:schemeClr val="tx1"/>
                </a:solidFill>
                <a:latin typeface="Meiryo UI" panose="020B0604030504040204" pitchFamily="50" charset="-128"/>
                <a:ea typeface="Meiryo UI" panose="020B0604030504040204" pitchFamily="50" charset="-128"/>
              </a:rPr>
              <a:t>同じように扱われる銀行と信用金庫ですが、実は枠組みが違います。銀行は営利法人なので儲けて株主に還元する事業体ですが、信用金庫は非営利法人です。会員の出資による共同組織で地域の繁栄を図る相互扶助を目的としています。このような信用金庫のビジョンは次の</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つ、①地域社会繁栄への奉仕、②中小企業の健全な発展、③豊かな国民生活の実現です。そのため、信用金庫には営業エリアや取引対象など銀行にない制限があります。利用者から見ると、このような制限があるからこそ、信用金庫との取引にもメリットが生まれます。それは、地域密着型になり小さな会社にも親身になって対応してくれることです。ぜひ、信用金庫を活用してより良い経営をしていきましょう！</a:t>
            </a:r>
            <a:endParaRPr lang="en-US" altLang="ja-JP" sz="1200" dirty="0">
              <a:solidFill>
                <a:schemeClr val="tx1"/>
              </a:solidFill>
              <a:latin typeface="Meiryo UI" panose="020B0604030504040204" pitchFamily="50" charset="-128"/>
              <a:ea typeface="Meiryo UI" panose="020B0604030504040204" pitchFamily="50" charset="-128"/>
            </a:endParaRPr>
          </a:p>
        </p:txBody>
      </p:sp>
      <p:pic>
        <p:nvPicPr>
          <p:cNvPr id="5" name="図 4">
            <a:extLst>
              <a:ext uri="{FF2B5EF4-FFF2-40B4-BE49-F238E27FC236}">
                <a16:creationId xmlns:a16="http://schemas.microsoft.com/office/drawing/2014/main" id="{FA5F315E-DFC1-44B5-96D4-CA706117B30F}"/>
              </a:ext>
            </a:extLst>
          </p:cNvPr>
          <p:cNvPicPr>
            <a:picLocks noChangeAspect="1"/>
          </p:cNvPicPr>
          <p:nvPr/>
        </p:nvPicPr>
        <p:blipFill>
          <a:blip r:embed="rId2"/>
          <a:stretch>
            <a:fillRect/>
          </a:stretch>
        </p:blipFill>
        <p:spPr>
          <a:xfrm>
            <a:off x="5348605" y="726718"/>
            <a:ext cx="1176739" cy="1513608"/>
          </a:xfrm>
          <a:prstGeom prst="rect">
            <a:avLst/>
          </a:prstGeom>
          <a:ln w="25400">
            <a:solidFill>
              <a:schemeClr val="tx1">
                <a:lumMod val="85000"/>
                <a:lumOff val="15000"/>
              </a:schemeClr>
            </a:solidFill>
          </a:ln>
        </p:spPr>
      </p:pic>
      <p:sp>
        <p:nvSpPr>
          <p:cNvPr id="3" name="テキスト ボックス 2">
            <a:extLst>
              <a:ext uri="{FF2B5EF4-FFF2-40B4-BE49-F238E27FC236}">
                <a16:creationId xmlns:a16="http://schemas.microsoft.com/office/drawing/2014/main" id="{F775847F-1B29-437A-85C7-456E1C550B5F}"/>
              </a:ext>
            </a:extLst>
          </p:cNvPr>
          <p:cNvSpPr txBox="1"/>
          <p:nvPr/>
        </p:nvSpPr>
        <p:spPr>
          <a:xfrm>
            <a:off x="216482" y="310393"/>
            <a:ext cx="3413114"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大澤税理士事務所　事務所通信</a:t>
            </a:r>
            <a:endParaRPr lang="en-US" altLang="ja-JP"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43D6FC6F-2FF8-4E88-90E5-4D12DB7AC523}"/>
              </a:ext>
            </a:extLst>
          </p:cNvPr>
          <p:cNvSpPr txBox="1"/>
          <p:nvPr/>
        </p:nvSpPr>
        <p:spPr>
          <a:xfrm>
            <a:off x="2959230" y="608056"/>
            <a:ext cx="2047355" cy="307777"/>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第</a:t>
            </a:r>
            <a:r>
              <a:rPr lang="en-US" altLang="ja-JP" sz="1400" dirty="0">
                <a:latin typeface="Meiryo UI" panose="020B0604030504040204" pitchFamily="50" charset="-128"/>
                <a:ea typeface="Meiryo UI" panose="020B0604030504040204" pitchFamily="50" charset="-128"/>
              </a:rPr>
              <a:t>57</a:t>
            </a:r>
            <a:r>
              <a:rPr lang="ja-JP" altLang="en-US" sz="1400" dirty="0">
                <a:latin typeface="Meiryo UI" panose="020B0604030504040204" pitchFamily="50" charset="-128"/>
                <a:ea typeface="Meiryo UI" panose="020B0604030504040204" pitchFamily="50" charset="-128"/>
              </a:rPr>
              <a:t>号（</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rPr>
              <a:t>月）</a:t>
            </a:r>
          </a:p>
        </p:txBody>
      </p:sp>
      <p:sp>
        <p:nvSpPr>
          <p:cNvPr id="6" name="テキスト ボックス 5">
            <a:extLst>
              <a:ext uri="{FF2B5EF4-FFF2-40B4-BE49-F238E27FC236}">
                <a16:creationId xmlns:a16="http://schemas.microsoft.com/office/drawing/2014/main" id="{2D207DB1-3278-4921-A778-6755A7F70ADA}"/>
              </a:ext>
            </a:extLst>
          </p:cNvPr>
          <p:cNvSpPr txBox="1"/>
          <p:nvPr/>
        </p:nvSpPr>
        <p:spPr>
          <a:xfrm>
            <a:off x="978435" y="9236743"/>
            <a:ext cx="4370171" cy="584775"/>
          </a:xfrm>
          <a:prstGeom prst="rect">
            <a:avLst/>
          </a:prstGeom>
          <a:noFill/>
        </p:spPr>
        <p:txBody>
          <a:bodyPr wrap="none" rtlCol="0">
            <a:spAutoFit/>
          </a:bodyPr>
          <a:lstStyle/>
          <a:p>
            <a:r>
              <a:rPr lang="ja-JP" altLang="en-US" sz="1600" dirty="0">
                <a:latin typeface="Meiryo UI" panose="020B0604030504040204" pitchFamily="50" charset="-128"/>
                <a:ea typeface="Meiryo UI" panose="020B0604030504040204" pitchFamily="50" charset="-128"/>
              </a:rPr>
              <a:t>大澤税理士事務所 </a:t>
            </a:r>
            <a:r>
              <a:rPr lang="en-US" altLang="ja-JP" sz="1600" dirty="0">
                <a:latin typeface="Meiryo UI" panose="020B0604030504040204" pitchFamily="50" charset="-128"/>
                <a:ea typeface="Meiryo UI" panose="020B0604030504040204" pitchFamily="50" charset="-128"/>
              </a:rPr>
              <a:t>/ http://OfficeOosawa.jp</a:t>
            </a:r>
          </a:p>
          <a:p>
            <a:r>
              <a:rPr lang="en-US" altLang="ja-JP" sz="1600" dirty="0">
                <a:latin typeface="Meiryo UI" panose="020B0604030504040204" pitchFamily="50" charset="-128"/>
                <a:ea typeface="Meiryo UI" panose="020B0604030504040204" pitchFamily="50" charset="-128"/>
              </a:rPr>
              <a:t>Tel 0565-89-8888 / fax 0565-89-8889</a:t>
            </a:r>
            <a:endParaRPr lang="ja-JP" altLang="en-US" sz="1600" dirty="0">
              <a:latin typeface="Meiryo UI" panose="020B0604030504040204" pitchFamily="50" charset="-128"/>
              <a:ea typeface="Meiryo UI" panose="020B0604030504040204" pitchFamily="50" charset="-128"/>
            </a:endParaRPr>
          </a:p>
        </p:txBody>
      </p:sp>
      <p:sp>
        <p:nvSpPr>
          <p:cNvPr id="7" name="正方形/長方形 6">
            <a:extLst>
              <a:ext uri="{FF2B5EF4-FFF2-40B4-BE49-F238E27FC236}">
                <a16:creationId xmlns:a16="http://schemas.microsoft.com/office/drawing/2014/main" id="{2B6F4EC1-940D-4F5F-87EF-A50E9A9ECCE6}"/>
              </a:ext>
            </a:extLst>
          </p:cNvPr>
          <p:cNvSpPr/>
          <p:nvPr/>
        </p:nvSpPr>
        <p:spPr>
          <a:xfrm>
            <a:off x="229803" y="4775076"/>
            <a:ext cx="6289572" cy="2247052"/>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08000" rtlCol="0" anchor="t" anchorCtr="0">
            <a:noAutofit/>
          </a:bodyPr>
          <a:lstStyle/>
          <a:p>
            <a:pPr>
              <a:lnSpc>
                <a:spcPct val="125000"/>
              </a:lnSpc>
            </a:pPr>
            <a:r>
              <a:rPr lang="ja-JP" altLang="en-US" sz="1200" b="1" dirty="0">
                <a:solidFill>
                  <a:schemeClr val="tx1"/>
                </a:solidFill>
                <a:latin typeface="Meiryo UI" panose="020B0604030504040204" pitchFamily="50" charset="-128"/>
                <a:ea typeface="Meiryo UI" panose="020B0604030504040204" pitchFamily="50" charset="-128"/>
              </a:rPr>
              <a:t>インボイス、要点は確認しましたか？</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1200" dirty="0">
                <a:solidFill>
                  <a:schemeClr val="tx1"/>
                </a:solidFill>
                <a:latin typeface="Meiryo UI" panose="020B0604030504040204" pitchFamily="50" charset="-128"/>
                <a:ea typeface="Meiryo UI" panose="020B0604030504040204" pitchFamily="50" charset="-128"/>
              </a:rPr>
              <a:t>　インボイスの導入まで半年を切りました。インボイスには抑えておくべき要点がありますので、今回はいくつかピックアップしていきます。まずインボイスに登録するとすべての事業者は課税事業者となります。インボイスを発行する免税事業者は存在しません。また、インボイスは名称問わず一定の形式を満たしていることが必要です。形式さえ満たしていれば手書きでも構いません。ただし、インボイスを発行したらおしまいではなく、自社でも写しの保存義務があります。渡してしまったら手元に情報がないというケースは避けてください。経費の観点から見ると、仕入先・支払先がインボイス登録をしていないと自社で負担しなければいけない場合が出ます。支払い先にインボイス登録を行ったか確認することをお勧めします。</a:t>
            </a:r>
          </a:p>
        </p:txBody>
      </p:sp>
      <p:sp>
        <p:nvSpPr>
          <p:cNvPr id="8" name="正方形/長方形 7">
            <a:extLst>
              <a:ext uri="{FF2B5EF4-FFF2-40B4-BE49-F238E27FC236}">
                <a16:creationId xmlns:a16="http://schemas.microsoft.com/office/drawing/2014/main" id="{213858AF-A0B0-468F-BA5A-12621C0AE396}"/>
              </a:ext>
            </a:extLst>
          </p:cNvPr>
          <p:cNvSpPr/>
          <p:nvPr/>
        </p:nvSpPr>
        <p:spPr>
          <a:xfrm>
            <a:off x="229804" y="7113240"/>
            <a:ext cx="6289571" cy="1994291"/>
          </a:xfrm>
          <a:prstGeom prst="rect">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lIns="108000" tIns="108000" rIns="108000" bIns="108000" rtlCol="0" anchor="t" anchorCtr="0">
            <a:noAutofit/>
          </a:bodyPr>
          <a:lstStyle/>
          <a:p>
            <a:pPr>
              <a:lnSpc>
                <a:spcPct val="125000"/>
              </a:lnSpc>
            </a:pPr>
            <a:r>
              <a:rPr lang="en-US" altLang="ja-JP" sz="1200" b="1" dirty="0" err="1">
                <a:solidFill>
                  <a:schemeClr val="tx1"/>
                </a:solidFill>
                <a:latin typeface="Meiryo UI" panose="020B0604030504040204" pitchFamily="50" charset="-128"/>
                <a:ea typeface="Meiryo UI" panose="020B0604030504040204" pitchFamily="50" charset="-128"/>
              </a:rPr>
              <a:t>ChatGPT</a:t>
            </a:r>
            <a:r>
              <a:rPr lang="en-US" altLang="ja-JP" sz="1200" b="1" dirty="0">
                <a:solidFill>
                  <a:schemeClr val="tx1"/>
                </a:solidFill>
                <a:latin typeface="Meiryo UI" panose="020B0604030504040204" pitchFamily="50" charset="-128"/>
                <a:ea typeface="Meiryo UI" panose="020B0604030504040204" pitchFamily="50" charset="-128"/>
              </a:rPr>
              <a:t> GPT-4</a:t>
            </a:r>
            <a:r>
              <a:rPr lang="ja-JP" altLang="en-US" sz="1200" b="1" dirty="0">
                <a:solidFill>
                  <a:schemeClr val="tx1"/>
                </a:solidFill>
                <a:latin typeface="Meiryo UI" panose="020B0604030504040204" pitchFamily="50" charset="-128"/>
                <a:ea typeface="Meiryo UI" panose="020B0604030504040204" pitchFamily="50" charset="-128"/>
              </a:rPr>
              <a:t>がリリース</a:t>
            </a:r>
            <a:endParaRPr lang="en-US" altLang="ja-JP" sz="1200" b="1" dirty="0">
              <a:solidFill>
                <a:schemeClr val="tx1"/>
              </a:solidFill>
              <a:latin typeface="Meiryo UI" panose="020B0604030504040204" pitchFamily="50" charset="-128"/>
              <a:ea typeface="Meiryo UI" panose="020B0604030504040204" pitchFamily="50" charset="-128"/>
            </a:endParaRPr>
          </a:p>
          <a:p>
            <a:pPr>
              <a:lnSpc>
                <a:spcPct val="125000"/>
              </a:lnSpc>
            </a:pPr>
            <a:endParaRPr lang="en-US" altLang="ja-JP" sz="1200" dirty="0">
              <a:solidFill>
                <a:schemeClr val="tx1"/>
              </a:solidFill>
              <a:latin typeface="Meiryo UI" panose="020B0604030504040204" pitchFamily="50" charset="-128"/>
              <a:ea typeface="Meiryo UI" panose="020B0604030504040204" pitchFamily="50" charset="-128"/>
            </a:endParaRPr>
          </a:p>
          <a:p>
            <a:pPr>
              <a:lnSpc>
                <a:spcPct val="125000"/>
              </a:lnSpc>
            </a:pPr>
            <a:r>
              <a:rPr lang="ja-JP" altLang="en-US" sz="1200" dirty="0">
                <a:solidFill>
                  <a:schemeClr val="tx1"/>
                </a:solidFill>
                <a:latin typeface="Meiryo UI" panose="020B0604030504040204" pitchFamily="50" charset="-128"/>
                <a:ea typeface="Meiryo UI" panose="020B0604030504040204" pitchFamily="50" charset="-128"/>
              </a:rPr>
              <a:t>　</a:t>
            </a:r>
            <a:r>
              <a:rPr lang="en-US" altLang="ja-JP" sz="1200" dirty="0" err="1">
                <a:solidFill>
                  <a:schemeClr val="tx1"/>
                </a:solidFill>
                <a:latin typeface="Meiryo UI" panose="020B0604030504040204" pitchFamily="50" charset="-128"/>
                <a:ea typeface="Meiryo UI" panose="020B0604030504040204" pitchFamily="50" charset="-128"/>
              </a:rPr>
              <a:t>ChatGPT</a:t>
            </a:r>
            <a:r>
              <a:rPr lang="ja-JP" altLang="en-US" sz="1200" dirty="0">
                <a:solidFill>
                  <a:schemeClr val="tx1"/>
                </a:solidFill>
                <a:latin typeface="Meiryo UI" panose="020B0604030504040204" pitchFamily="50" charset="-128"/>
                <a:ea typeface="Meiryo UI" panose="020B0604030504040204" pitchFamily="50" charset="-128"/>
              </a:rPr>
              <a:t>の新しいバージョン</a:t>
            </a:r>
            <a:r>
              <a:rPr lang="en-US" altLang="ja-JP" sz="1200" dirty="0">
                <a:solidFill>
                  <a:schemeClr val="tx1"/>
                </a:solidFill>
                <a:latin typeface="Meiryo UI" panose="020B0604030504040204" pitchFamily="50" charset="-128"/>
                <a:ea typeface="Meiryo UI" panose="020B0604030504040204" pitchFamily="50" charset="-128"/>
              </a:rPr>
              <a:t>GPT-4</a:t>
            </a:r>
            <a:r>
              <a:rPr lang="ja-JP" altLang="en-US" sz="1200" dirty="0">
                <a:solidFill>
                  <a:schemeClr val="tx1"/>
                </a:solidFill>
                <a:latin typeface="Meiryo UI" panose="020B0604030504040204" pitchFamily="50" charset="-128"/>
                <a:ea typeface="Meiryo UI" panose="020B0604030504040204" pitchFamily="50" charset="-128"/>
              </a:rPr>
              <a:t>が</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月</a:t>
            </a:r>
            <a:r>
              <a:rPr lang="en-US" altLang="ja-JP" sz="1200" dirty="0">
                <a:solidFill>
                  <a:schemeClr val="tx1"/>
                </a:solidFill>
                <a:latin typeface="Meiryo UI" panose="020B0604030504040204" pitchFamily="50" charset="-128"/>
                <a:ea typeface="Meiryo UI" panose="020B0604030504040204" pitchFamily="50" charset="-128"/>
              </a:rPr>
              <a:t>14</a:t>
            </a:r>
            <a:r>
              <a:rPr lang="ja-JP" altLang="en-US" sz="1200" dirty="0">
                <a:solidFill>
                  <a:schemeClr val="tx1"/>
                </a:solidFill>
                <a:latin typeface="Meiryo UI" panose="020B0604030504040204" pitchFamily="50" charset="-128"/>
                <a:ea typeface="Meiryo UI" panose="020B0604030504040204" pitchFamily="50" charset="-128"/>
              </a:rPr>
              <a:t>日にリリースされました。これまでの</a:t>
            </a:r>
            <a:r>
              <a:rPr lang="en-US" altLang="ja-JP" sz="1200" dirty="0">
                <a:solidFill>
                  <a:schemeClr val="tx1"/>
                </a:solidFill>
                <a:latin typeface="Meiryo UI" panose="020B0604030504040204" pitchFamily="50" charset="-128"/>
                <a:ea typeface="Meiryo UI" panose="020B0604030504040204" pitchFamily="50" charset="-128"/>
              </a:rPr>
              <a:t>GPT3.5</a:t>
            </a:r>
            <a:r>
              <a:rPr lang="ja-JP" altLang="en-US" sz="1200" dirty="0">
                <a:solidFill>
                  <a:schemeClr val="tx1"/>
                </a:solidFill>
                <a:latin typeface="Meiryo UI" panose="020B0604030504040204" pitchFamily="50" charset="-128"/>
                <a:ea typeface="Meiryo UI" panose="020B0604030504040204" pitchFamily="50" charset="-128"/>
              </a:rPr>
              <a:t>と比べ、より多くの情報を学習しており、より複雑なタスクができるようになりました。そのため、回答の正確性が以前より高くなったり、入力の自由度が高まるなど、とても便利になっています。また、回答が倫理に反したり犯罪の助長を避けるためのプログラムがより強化されています。</a:t>
            </a:r>
            <a:r>
              <a:rPr lang="en-US" altLang="ja-JP" sz="1200" dirty="0">
                <a:solidFill>
                  <a:schemeClr val="tx1"/>
                </a:solidFill>
                <a:latin typeface="Meiryo UI" panose="020B0604030504040204" pitchFamily="50" charset="-128"/>
                <a:ea typeface="Meiryo UI" panose="020B0604030504040204" pitchFamily="50" charset="-128"/>
              </a:rPr>
              <a:t>GPT-4</a:t>
            </a:r>
            <a:r>
              <a:rPr lang="ja-JP" altLang="en-US" sz="1200" dirty="0">
                <a:solidFill>
                  <a:schemeClr val="tx1"/>
                </a:solidFill>
                <a:latin typeface="Meiryo UI" panose="020B0604030504040204" pitchFamily="50" charset="-128"/>
                <a:ea typeface="Meiryo UI" panose="020B0604030504040204" pitchFamily="50" charset="-128"/>
              </a:rPr>
              <a:t>を利用するためには月額</a:t>
            </a:r>
            <a:r>
              <a:rPr lang="en-US" altLang="ja-JP" sz="1200" dirty="0">
                <a:solidFill>
                  <a:schemeClr val="tx1"/>
                </a:solidFill>
                <a:latin typeface="Meiryo UI" panose="020B0604030504040204" pitchFamily="50" charset="-128"/>
                <a:ea typeface="Meiryo UI" panose="020B0604030504040204" pitchFamily="50" charset="-128"/>
              </a:rPr>
              <a:t>20</a:t>
            </a:r>
            <a:r>
              <a:rPr lang="ja-JP" altLang="en-US" sz="1200" dirty="0">
                <a:solidFill>
                  <a:schemeClr val="tx1"/>
                </a:solidFill>
                <a:latin typeface="Meiryo UI" panose="020B0604030504040204" pitchFamily="50" charset="-128"/>
                <a:ea typeface="Meiryo UI" panose="020B0604030504040204" pitchFamily="50" charset="-128"/>
              </a:rPr>
              <a:t>ドルの</a:t>
            </a:r>
            <a:r>
              <a:rPr lang="en-US" altLang="ja-JP" sz="1200" dirty="0" err="1">
                <a:solidFill>
                  <a:schemeClr val="tx1"/>
                </a:solidFill>
                <a:latin typeface="Meiryo UI" panose="020B0604030504040204" pitchFamily="50" charset="-128"/>
                <a:ea typeface="Meiryo UI" panose="020B0604030504040204" pitchFamily="50" charset="-128"/>
              </a:rPr>
              <a:t>ChatGPT</a:t>
            </a:r>
            <a:r>
              <a:rPr lang="en-US" altLang="ja-JP" sz="1200" dirty="0">
                <a:solidFill>
                  <a:schemeClr val="tx1"/>
                </a:solidFill>
                <a:latin typeface="Meiryo UI" panose="020B0604030504040204" pitchFamily="50" charset="-128"/>
                <a:ea typeface="Meiryo UI" panose="020B0604030504040204" pitchFamily="50" charset="-128"/>
              </a:rPr>
              <a:t> Plus</a:t>
            </a:r>
            <a:r>
              <a:rPr lang="ja-JP" altLang="en-US" sz="1200" dirty="0">
                <a:solidFill>
                  <a:schemeClr val="tx1"/>
                </a:solidFill>
                <a:latin typeface="Meiryo UI" panose="020B0604030504040204" pitchFamily="50" charset="-128"/>
                <a:ea typeface="Meiryo UI" panose="020B0604030504040204" pitchFamily="50" charset="-128"/>
              </a:rPr>
              <a:t>に加入する必要があります。今後の経営にとってはとても重要なツール</a:t>
            </a:r>
            <a:r>
              <a:rPr lang="ja-JP" altLang="en-US" sz="1200">
                <a:solidFill>
                  <a:schemeClr val="tx1"/>
                </a:solidFill>
                <a:latin typeface="Meiryo UI" panose="020B0604030504040204" pitchFamily="50" charset="-128"/>
                <a:ea typeface="Meiryo UI" panose="020B0604030504040204" pitchFamily="50" charset="-128"/>
              </a:rPr>
              <a:t>です。癖のあるツールなので、まず</a:t>
            </a:r>
            <a:r>
              <a:rPr lang="ja-JP" altLang="en-US" sz="1200" dirty="0">
                <a:solidFill>
                  <a:schemeClr val="tx1"/>
                </a:solidFill>
                <a:latin typeface="Meiryo UI" panose="020B0604030504040204" pitchFamily="50" charset="-128"/>
                <a:ea typeface="Meiryo UI" panose="020B0604030504040204" pitchFamily="50" charset="-128"/>
              </a:rPr>
              <a:t>は使ってみることが大事です。積極的に触ることをお勧めしています。</a:t>
            </a:r>
          </a:p>
        </p:txBody>
      </p:sp>
      <p:sp>
        <p:nvSpPr>
          <p:cNvPr id="10" name="吹き出し: 四角形 9">
            <a:extLst>
              <a:ext uri="{FF2B5EF4-FFF2-40B4-BE49-F238E27FC236}">
                <a16:creationId xmlns:a16="http://schemas.microsoft.com/office/drawing/2014/main" id="{A21A5094-88B5-4B47-819E-AB9A0E7D18BA}"/>
              </a:ext>
            </a:extLst>
          </p:cNvPr>
          <p:cNvSpPr/>
          <p:nvPr/>
        </p:nvSpPr>
        <p:spPr>
          <a:xfrm>
            <a:off x="229802" y="945559"/>
            <a:ext cx="4855382" cy="1291330"/>
          </a:xfrm>
          <a:prstGeom prst="wedgeRectCallout">
            <a:avLst>
              <a:gd name="adj1" fmla="val 56805"/>
              <a:gd name="adj2" fmla="val -7629"/>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nSpc>
                <a:spcPct val="125000"/>
              </a:lnSpc>
            </a:pPr>
            <a:r>
              <a:rPr lang="ja-JP" altLang="en-US" sz="1200" dirty="0">
                <a:solidFill>
                  <a:schemeClr val="tx1"/>
                </a:solidFill>
                <a:latin typeface="Meiryo UI" panose="020B0604030504040204" pitchFamily="50" charset="-128"/>
                <a:ea typeface="Meiryo UI" panose="020B0604030504040204" pitchFamily="50" charset="-128"/>
              </a:rPr>
              <a:t>大澤賢悟です。</a:t>
            </a:r>
            <a:r>
              <a:rPr lang="en-US" altLang="ja-JP" sz="1200" dirty="0">
                <a:solidFill>
                  <a:schemeClr val="tx1"/>
                </a:solidFill>
                <a:latin typeface="Meiryo UI" panose="020B0604030504040204" pitchFamily="50" charset="-128"/>
                <a:ea typeface="Meiryo UI" panose="020B0604030504040204" pitchFamily="50" charset="-128"/>
              </a:rPr>
              <a:t>3</a:t>
            </a:r>
            <a:r>
              <a:rPr lang="ja-JP" altLang="en-US" sz="1200" dirty="0">
                <a:solidFill>
                  <a:schemeClr val="tx1"/>
                </a:solidFill>
                <a:latin typeface="Meiryo UI" panose="020B0604030504040204" pitchFamily="50" charset="-128"/>
                <a:ea typeface="Meiryo UI" panose="020B0604030504040204" pitchFamily="50" charset="-128"/>
              </a:rPr>
              <a:t>月は大荒れの木曽駒ケ岳へ行ってきました。ここはロープウェイから山頂が近く</a:t>
            </a:r>
            <a:r>
              <a:rPr lang="en-US" altLang="ja-JP" sz="1200" dirty="0">
                <a:solidFill>
                  <a:schemeClr val="tx1"/>
                </a:solidFill>
                <a:latin typeface="Meiryo UI" panose="020B0604030504040204" pitchFamily="50" charset="-128"/>
                <a:ea typeface="Meiryo UI" panose="020B0604030504040204" pitchFamily="50" charset="-128"/>
              </a:rPr>
              <a:t>1</a:t>
            </a:r>
            <a:r>
              <a:rPr lang="ja-JP" altLang="en-US" sz="1200" dirty="0">
                <a:solidFill>
                  <a:schemeClr val="tx1"/>
                </a:solidFill>
                <a:latin typeface="Meiryo UI" panose="020B0604030504040204" pitchFamily="50" charset="-128"/>
                <a:ea typeface="Meiryo UI" panose="020B0604030504040204" pitchFamily="50" charset="-128"/>
              </a:rPr>
              <a:t>時間ぐらいで下山できます。そのためリスクが低く色々な挑戦ができます。そこで荒れた</a:t>
            </a:r>
            <a:r>
              <a:rPr lang="en-US" altLang="ja-JP" sz="1200" dirty="0">
                <a:solidFill>
                  <a:schemeClr val="tx1"/>
                </a:solidFill>
                <a:latin typeface="Meiryo UI" panose="020B0604030504040204" pitchFamily="50" charset="-128"/>
                <a:ea typeface="Meiryo UI" panose="020B0604030504040204" pitchFamily="50" charset="-128"/>
              </a:rPr>
              <a:t>3000</a:t>
            </a:r>
            <a:r>
              <a:rPr lang="ja-JP" altLang="en-US" sz="1200" dirty="0">
                <a:solidFill>
                  <a:schemeClr val="tx1"/>
                </a:solidFill>
                <a:latin typeface="Meiryo UI" panose="020B0604030504040204" pitchFamily="50" charset="-128"/>
                <a:ea typeface="Meiryo UI" panose="020B0604030504040204" pitchFamily="50" charset="-128"/>
              </a:rPr>
              <a:t>ｍ級の山を体験してきました。結果的に現在の装備では、冬山を長距離歩くと荒れた場合に非常に危険で、必要なもの、足りないものが良くわかりました。挑戦することは大事ですが無謀はいけませんね。</a:t>
            </a:r>
          </a:p>
        </p:txBody>
      </p:sp>
      <p:pic>
        <p:nvPicPr>
          <p:cNvPr id="11" name="図 10">
            <a:extLst>
              <a:ext uri="{FF2B5EF4-FFF2-40B4-BE49-F238E27FC236}">
                <a16:creationId xmlns:a16="http://schemas.microsoft.com/office/drawing/2014/main" id="{AFF0CBFD-89BD-485B-A5B0-0FB7B617C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627" y="9243973"/>
            <a:ext cx="672653" cy="672653"/>
          </a:xfrm>
          <a:prstGeom prst="rect">
            <a:avLst/>
          </a:prstGeom>
        </p:spPr>
      </p:pic>
      <p:grpSp>
        <p:nvGrpSpPr>
          <p:cNvPr id="18" name="グループ化 17">
            <a:extLst>
              <a:ext uri="{FF2B5EF4-FFF2-40B4-BE49-F238E27FC236}">
                <a16:creationId xmlns:a16="http://schemas.microsoft.com/office/drawing/2014/main" id="{CC1CBB85-FB16-4006-8D9F-C5A92D4AD0C2}"/>
              </a:ext>
            </a:extLst>
          </p:cNvPr>
          <p:cNvGrpSpPr/>
          <p:nvPr/>
        </p:nvGrpSpPr>
        <p:grpSpPr>
          <a:xfrm>
            <a:off x="5462777" y="9481381"/>
            <a:ext cx="363908" cy="215444"/>
            <a:chOff x="4965900" y="9515218"/>
            <a:chExt cx="363908" cy="215444"/>
          </a:xfrm>
        </p:grpSpPr>
        <p:sp>
          <p:nvSpPr>
            <p:cNvPr id="16" name="正方形/長方形 15">
              <a:extLst>
                <a:ext uri="{FF2B5EF4-FFF2-40B4-BE49-F238E27FC236}">
                  <a16:creationId xmlns:a16="http://schemas.microsoft.com/office/drawing/2014/main" id="{185ECC69-AD16-4B93-A811-B6F1ED0AFB8F}"/>
                </a:ext>
              </a:extLst>
            </p:cNvPr>
            <p:cNvSpPr/>
            <p:nvPr/>
          </p:nvSpPr>
          <p:spPr>
            <a:xfrm>
              <a:off x="5034651" y="9551792"/>
              <a:ext cx="180000" cy="144000"/>
            </a:xfrm>
            <a:prstGeom prst="rect">
              <a:avLst/>
            </a:prstGeom>
            <a:solidFill>
              <a:schemeClr val="bg1"/>
            </a:solidFill>
            <a:ln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dirty="0">
                <a:solidFill>
                  <a:schemeClr val="tx1"/>
                </a:solidFill>
              </a:endParaRPr>
            </a:p>
          </p:txBody>
        </p:sp>
        <p:sp>
          <p:nvSpPr>
            <p:cNvPr id="17" name="テキスト ボックス 16">
              <a:extLst>
                <a:ext uri="{FF2B5EF4-FFF2-40B4-BE49-F238E27FC236}">
                  <a16:creationId xmlns:a16="http://schemas.microsoft.com/office/drawing/2014/main" id="{DEA5231C-6860-42D5-AE41-A9E5EB7D4ED9}"/>
                </a:ext>
              </a:extLst>
            </p:cNvPr>
            <p:cNvSpPr txBox="1"/>
            <p:nvPr/>
          </p:nvSpPr>
          <p:spPr>
            <a:xfrm>
              <a:off x="4965900" y="9515218"/>
              <a:ext cx="363908" cy="215444"/>
            </a:xfrm>
            <a:prstGeom prst="rect">
              <a:avLst/>
            </a:prstGeom>
            <a:noFill/>
          </p:spPr>
          <p:txBody>
            <a:bodyPr wrap="square" rtlCol="0">
              <a:spAutoFit/>
            </a:bodyPr>
            <a:lstStyle/>
            <a:p>
              <a:r>
                <a:rPr lang="en-US" altLang="ja-JP" sz="800" dirty="0">
                  <a:latin typeface="Meiryo UI" panose="020B0604030504040204" pitchFamily="50" charset="-128"/>
                  <a:ea typeface="Meiryo UI" panose="020B0604030504040204" pitchFamily="50" charset="-128"/>
                </a:rPr>
                <a:t>HP</a:t>
              </a:r>
              <a:endParaRPr kumimoji="1" lang="ja-JP" altLang="en-US" sz="800"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24609123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614</Words>
  <Application>Microsoft Office PowerPoint</Application>
  <PresentationFormat>A4 210 x 297 mm</PresentationFormat>
  <Paragraphs>15</Paragraphs>
  <Slides>1</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employee</dc:creator>
  <cp:lastModifiedBy>大澤 賢悟</cp:lastModifiedBy>
  <cp:revision>32</cp:revision>
  <cp:lastPrinted>2023-03-31T06:53:28Z</cp:lastPrinted>
  <dcterms:created xsi:type="dcterms:W3CDTF">2017-08-28T23:44:50Z</dcterms:created>
  <dcterms:modified xsi:type="dcterms:W3CDTF">2023-03-31T10:39:29Z</dcterms:modified>
</cp:coreProperties>
</file>